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72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0" r:id="rId18"/>
  </p:sldIdLst>
  <p:sldSz cx="9144000" cy="5143500" type="screen16x9"/>
  <p:notesSz cx="6858000" cy="9144000"/>
  <p:embeddedFontLst>
    <p:embeddedFont>
      <p:font typeface="Bree Serif" panose="02000503040000020004" pitchFamily="2" charset="77"/>
      <p:regular r:id="rId20"/>
    </p:embeddedFont>
    <p:embeddedFont>
      <p:font typeface="Lato" panose="020F0502020204030203" pitchFamily="34" charset="77"/>
      <p:regular r:id="rId21"/>
      <p:bold r:id="rId22"/>
      <p:italic r:id="rId23"/>
      <p:boldItalic r:id="rId24"/>
    </p:embeddedFont>
    <p:embeddedFont>
      <p:font typeface="Merriweather" pitchFamily="2" charset="77"/>
      <p:regular r:id="rId25"/>
      <p:bold r:id="rId26"/>
      <p:italic r:id="rId27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Raleway" pitchFamily="2" charset="77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97"/>
    <p:restoredTop sz="94630"/>
  </p:normalViewPr>
  <p:slideViewPr>
    <p:cSldViewPr snapToGrid="0" snapToObjects="1">
      <p:cViewPr varScale="1">
        <p:scale>
          <a:sx n="110" d="100"/>
          <a:sy n="110" d="100"/>
        </p:scale>
        <p:origin x="7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a1eaaeaad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a1eaaeaad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4.5 cents a touch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b3ff23013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b3ff23013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Clr>
                <a:srgbClr val="F46524"/>
              </a:buClr>
              <a:buSzPts val="1100"/>
              <a:buFont typeface="Arial"/>
              <a:buNone/>
            </a:pPr>
            <a:r>
              <a:rPr lang="en" sz="1200" b="1">
                <a:latin typeface="Merriweather"/>
                <a:ea typeface="Merriweather"/>
                <a:cs typeface="Merriweather"/>
                <a:sym typeface="Merriweather"/>
              </a:rPr>
              <a:t>Short Term: </a:t>
            </a:r>
            <a:r>
              <a:rPr lang="en" sz="1200">
                <a:latin typeface="Merriweather"/>
                <a:ea typeface="Merriweather"/>
                <a:cs typeface="Merriweather"/>
                <a:sym typeface="Merriweather"/>
              </a:rPr>
              <a:t>Create awareness of the threat to cBHT and the </a:t>
            </a:r>
            <a:br>
              <a:rPr lang="en" sz="1200"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1200">
                <a:latin typeface="Merriweather"/>
                <a:ea typeface="Merriweather"/>
                <a:cs typeface="Merriweather"/>
                <a:sym typeface="Merriweather"/>
              </a:rPr>
              <a:t>potential impact to patients, pharmacists and prescribers, and </a:t>
            </a:r>
            <a:br>
              <a:rPr lang="en" sz="1200"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1200">
                <a:latin typeface="Merriweather"/>
                <a:ea typeface="Merriweather"/>
                <a:cs typeface="Merriweather"/>
                <a:sym typeface="Merriweather"/>
              </a:rPr>
              <a:t>call to action patients, pharmacists, prescribers and Congress. </a:t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Clr>
                <a:srgbClr val="F46524"/>
              </a:buClr>
              <a:buSzPts val="1100"/>
              <a:buFont typeface="Arial"/>
              <a:buNone/>
            </a:pPr>
            <a:r>
              <a:rPr lang="en" sz="1200" b="1">
                <a:latin typeface="Merriweather"/>
                <a:ea typeface="Merriweather"/>
                <a:cs typeface="Merriweather"/>
                <a:sym typeface="Merriweather"/>
              </a:rPr>
              <a:t>Long Term: </a:t>
            </a:r>
            <a:r>
              <a:rPr lang="en" sz="1200">
                <a:latin typeface="Merriweather"/>
                <a:ea typeface="Merriweather"/>
                <a:cs typeface="Merriweather"/>
                <a:sym typeface="Merriweather"/>
              </a:rPr>
              <a:t>Create awareness of compounding pharmacy and the vital role it plays in the healthcare landscape. </a:t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Merriweather"/>
                <a:ea typeface="Merriweather"/>
                <a:cs typeface="Merriweather"/>
                <a:sym typeface="Merriweather"/>
              </a:rPr>
              <a:t>---</a:t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latin typeface="Merriweather"/>
                <a:ea typeface="Merriweather"/>
                <a:cs typeface="Merriweather"/>
                <a:sym typeface="Merriweather"/>
              </a:rPr>
              <a:t>Lets show the 3 target focuses, and the plans</a:t>
            </a:r>
            <a:endParaRPr sz="12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bdf1c8b85f_7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bdf1c8b85f_7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8F8F8"/>
                </a:highlight>
                <a:latin typeface="Merriweather"/>
                <a:ea typeface="Merriweather"/>
                <a:cs typeface="Merriweather"/>
                <a:sym typeface="Merriweather"/>
              </a:rPr>
              <a:t>Stories: </a:t>
            </a:r>
            <a:r>
              <a:rPr lang="en" sz="1200" b="1">
                <a:latin typeface="Merriweather"/>
                <a:ea typeface="Merriweather"/>
                <a:cs typeface="Merriweather"/>
                <a:sym typeface="Merriweather"/>
              </a:rPr>
              <a:t>The pharmacy compounding story is being told by people with a vested interested in disrupting or even shutting down the industry. </a:t>
            </a:r>
            <a:endParaRPr sz="12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erriweather"/>
                <a:ea typeface="Merriweather"/>
                <a:cs typeface="Merriweather"/>
                <a:sym typeface="Merriweather"/>
              </a:rPr>
              <a:t>If we do not want to be defined by others, we have to step in and tell our story, the story of the industry but more so the story of the patients</a:t>
            </a:r>
            <a:endParaRPr sz="12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8F8F8"/>
                </a:highlight>
                <a:latin typeface="Merriweather"/>
                <a:ea typeface="Merriweather"/>
                <a:cs typeface="Merriweather"/>
                <a:sym typeface="Merriweather"/>
              </a:rPr>
              <a:t>Without much effort stories, in 2mo &gt;3,500 of them, poured forth. Nationally...powerful one</a:t>
            </a:r>
            <a:endParaRPr sz="1200">
              <a:highlight>
                <a:srgbClr val="F8F8F8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8F8F8"/>
                </a:highlight>
                <a:latin typeface="Merriweather"/>
                <a:ea typeface="Merriweather"/>
                <a:cs typeface="Merriweather"/>
                <a:sym typeface="Merriweather"/>
              </a:rPr>
              <a:t>	Objective: every district, every state...powerful and personal and directly connected</a:t>
            </a:r>
            <a:endParaRPr sz="1200">
              <a:highlight>
                <a:srgbClr val="F8F8F8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df1c8b85f_7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bdf1c8b85f_7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F8F8F8"/>
                </a:highlight>
                <a:latin typeface="Merriweather"/>
                <a:ea typeface="Merriweather"/>
                <a:cs typeface="Merriweather"/>
                <a:sym typeface="Merriweather"/>
              </a:rPr>
              <a:t>Stories: </a:t>
            </a:r>
            <a:endParaRPr sz="1200">
              <a:highlight>
                <a:srgbClr val="F8F8F8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We are narrow and exact in message and focus ...they are broad and working on many issues </a:t>
            </a:r>
            <a:endParaRPr sz="12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We Have tight personal relationships with the patients who use compounded hormones. these patients are passionate because what the pharmacist and caregivers have done for them has been life-changing</a:t>
            </a:r>
            <a:endParaRPr sz="12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erriweather"/>
                <a:ea typeface="Merriweather"/>
                <a:cs typeface="Merriweather"/>
                <a:sym typeface="Merriweather"/>
              </a:rPr>
              <a:t>Use in many ways</a:t>
            </a:r>
            <a:endParaRPr sz="12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Merriweather"/>
                <a:ea typeface="Merriweather"/>
                <a:cs typeface="Merriweather"/>
                <a:sym typeface="Merriweather"/>
              </a:rPr>
              <a:t>In store, on air, social...</a:t>
            </a:r>
            <a:endParaRPr sz="12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bdf1c8b85f_7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bdf1c8b85f_7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200"/>
              <a:buFont typeface="Merriweather"/>
              <a:buAutoNum type="arabicPeriod"/>
            </a:pPr>
            <a:r>
              <a:rPr lang="en" sz="1200">
                <a:solidFill>
                  <a:srgbClr val="1D1C1D"/>
                </a:solidFill>
                <a:highlight>
                  <a:srgbClr val="F8F8F8"/>
                </a:highlight>
                <a:latin typeface="Merriweather"/>
                <a:ea typeface="Merriweather"/>
                <a:cs typeface="Merriweather"/>
                <a:sym typeface="Merriweather"/>
              </a:rPr>
              <a:t>VIDEO...most powerful toolof our day </a:t>
            </a:r>
            <a:endParaRPr sz="1200">
              <a:solidFill>
                <a:srgbClr val="1D1C1D"/>
              </a:solidFill>
              <a:highlight>
                <a:srgbClr val="F8F8F8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1D1C1D"/>
              </a:solidFill>
              <a:highlight>
                <a:srgbClr val="F8F8F8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D1C1D"/>
                </a:solidFill>
                <a:highlight>
                  <a:srgbClr val="F8F8F8"/>
                </a:highlight>
                <a:latin typeface="Merriweather"/>
                <a:ea typeface="Merriweather"/>
                <a:cs typeface="Merriweather"/>
                <a:sym typeface="Merriweather"/>
              </a:rPr>
              <a:t>In the testimonial videos, we are using a spokesperson who will read a series of letters, to all members of Congress, that are first-person testimonials from people who live by cBHT. At the end of each testimonial letter, the spokes person will hold up a portrait/family shot of the person reading the letter and say, essentially: cBHT is me. And then the person's name.</a:t>
            </a:r>
            <a:endParaRPr sz="12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c2a150271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c2a150271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c2a150271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c2a150271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793312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c2a150271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c2a150271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c06538838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c06538838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06538838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c06538838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06538838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06538838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06538838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06538838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902201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c06538838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c06538838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c2a150271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c2a150271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c2a150271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c2a150271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2a150271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c2a150271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0B539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" name="Google Shape;56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9600"/>
              <a:buFont typeface="Lato"/>
              <a:buNone/>
              <a:defRPr sz="9600">
                <a:solidFill>
                  <a:srgbClr val="0B539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0B5394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" name="Google Shape;26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" name="Google Shape;45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None/>
              <a:defRPr sz="3600">
                <a:solidFill>
                  <a:srgbClr val="0B539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hyperlink" Target="http://www.a4pc.org/cbh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hyperlink" Target="http://www.a4pc.org/smokinggu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3"/>
          <p:cNvPicPr preferRelativeResize="0"/>
          <p:nvPr/>
        </p:nvPicPr>
        <p:blipFill rotWithShape="1">
          <a:blip r:embed="rId3">
            <a:alphaModFix/>
          </a:blip>
          <a:srcRect t="4436" b="13857"/>
          <a:stretch/>
        </p:blipFill>
        <p:spPr>
          <a:xfrm>
            <a:off x="0" y="0"/>
            <a:ext cx="9144001" cy="509415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0" y="2873925"/>
            <a:ext cx="9205200" cy="1368900"/>
          </a:xfrm>
          <a:prstGeom prst="rect">
            <a:avLst/>
          </a:prstGeom>
          <a:solidFill>
            <a:srgbClr val="666666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Threat to Compounded Hormones</a:t>
            </a:r>
            <a:endParaRPr sz="3200" b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350" y="233000"/>
            <a:ext cx="1002474" cy="111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3025" y="3666625"/>
            <a:ext cx="1493426" cy="45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4612" y="1405050"/>
            <a:ext cx="2347789" cy="132953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27" name="Google Shape;12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2950" y="2182550"/>
            <a:ext cx="1319500" cy="958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1285603" y="281298"/>
            <a:ext cx="73530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Reach 24,000,000 patients, professionals, </a:t>
            </a:r>
            <a:br>
              <a:rPr lang="en" sz="1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members of Congress &amp; staffers, via:</a:t>
            </a:r>
            <a:endParaRPr sz="1700" b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1"/>
          </p:nvPr>
        </p:nvSpPr>
        <p:spPr>
          <a:xfrm>
            <a:off x="1347275" y="1327975"/>
            <a:ext cx="2744400" cy="34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Digital Media</a:t>
            </a:r>
            <a:endParaRPr sz="145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Podcasts</a:t>
            </a:r>
            <a:endParaRPr sz="145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Influencers</a:t>
            </a:r>
            <a:endParaRPr sz="145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Connected TV</a:t>
            </a:r>
            <a:endParaRPr sz="145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Public Relations</a:t>
            </a:r>
            <a:endParaRPr sz="145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Grassroots Marketing</a:t>
            </a:r>
            <a:endParaRPr sz="145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950">
              <a:solidFill>
                <a:srgbClr val="3C40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899037" y="1105426"/>
            <a:ext cx="897150" cy="16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7725" y="2715447"/>
            <a:ext cx="1040944" cy="958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32" name="Google Shape;13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6275" y="250050"/>
            <a:ext cx="653950" cy="72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87225" y="3067338"/>
            <a:ext cx="653951" cy="127549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pic>
      <p:pic>
        <p:nvPicPr>
          <p:cNvPr id="134" name="Google Shape;134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76301" y="4105925"/>
            <a:ext cx="2744397" cy="8767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135" name="Google Shape;135;p21"/>
          <p:cNvGrpSpPr/>
          <p:nvPr/>
        </p:nvGrpSpPr>
        <p:grpSpPr>
          <a:xfrm>
            <a:off x="6671007" y="2734586"/>
            <a:ext cx="1224742" cy="1941023"/>
            <a:chOff x="209350" y="1211350"/>
            <a:chExt cx="2305614" cy="3521450"/>
          </a:xfrm>
        </p:grpSpPr>
        <p:pic>
          <p:nvPicPr>
            <p:cNvPr id="136" name="Google Shape;136;p2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09350" y="1211350"/>
              <a:ext cx="1237237" cy="126515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37" name="Google Shape;137;p2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1163025" y="2281776"/>
              <a:ext cx="1351939" cy="126515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38" name="Google Shape;138;p2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09350" y="3302381"/>
              <a:ext cx="1446575" cy="143041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39" name="Google Shape;139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788260" y="3141213"/>
            <a:ext cx="760765" cy="161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091687" y="3549501"/>
            <a:ext cx="1137728" cy="149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010519" y="1105427"/>
            <a:ext cx="1903168" cy="8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144350" y="2110575"/>
            <a:ext cx="653949" cy="367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9025" y="777025"/>
            <a:ext cx="597574" cy="77007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275" y="250050"/>
            <a:ext cx="653950" cy="72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1274533" y="525700"/>
            <a:ext cx="2629800" cy="17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Initiative Objectives: 		</a:t>
            </a:r>
            <a:endParaRPr sz="1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8473" y="777025"/>
            <a:ext cx="1063975" cy="13735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1" name="Google Shape;151;p22"/>
          <p:cNvSpPr txBox="1">
            <a:spLocks noGrp="1"/>
          </p:cNvSpPr>
          <p:nvPr>
            <p:ph type="title"/>
          </p:nvPr>
        </p:nvSpPr>
        <p:spPr>
          <a:xfrm>
            <a:off x="3658425" y="525700"/>
            <a:ext cx="2256300" cy="10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Show the value, </a:t>
            </a:r>
            <a:endParaRPr sz="1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Share the threat, </a:t>
            </a:r>
            <a:br>
              <a:rPr lang="en" sz="1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7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Take action</a:t>
            </a:r>
            <a:endParaRPr sz="17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2" name="Google Shape;15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5374" y="1648825"/>
            <a:ext cx="1832875" cy="27748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3" name="Google Shape;153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72725" y="2252775"/>
            <a:ext cx="1768550" cy="24046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" name="Google Shape;154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7980" y="1433475"/>
            <a:ext cx="3965544" cy="3369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75" y="250050"/>
            <a:ext cx="653950" cy="72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00175" y="268788"/>
            <a:ext cx="5960599" cy="460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42850" y="1151125"/>
            <a:ext cx="3039250" cy="187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 rotWithShape="1">
          <a:blip r:embed="rId6">
            <a:alphaModFix/>
          </a:blip>
          <a:srcRect t="3892"/>
          <a:stretch/>
        </p:blipFill>
        <p:spPr>
          <a:xfrm>
            <a:off x="1337733" y="965838"/>
            <a:ext cx="6584193" cy="3377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75" y="250050"/>
            <a:ext cx="653950" cy="72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 txBox="1"/>
          <p:nvPr/>
        </p:nvSpPr>
        <p:spPr>
          <a:xfrm>
            <a:off x="4914950" y="2730475"/>
            <a:ext cx="2812500" cy="21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“It has literally saved my life and my marriage. I wanted to die and I felt completely out of control until I got my hormones in balance." 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—</a:t>
            </a: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Michelle R.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Leander, Texas”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69" name="Google Shape;16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4175" y="853475"/>
            <a:ext cx="5251826" cy="343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75" y="250050"/>
            <a:ext cx="653950" cy="72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5"/>
          <p:cNvSpPr txBox="1"/>
          <p:nvPr/>
        </p:nvSpPr>
        <p:spPr>
          <a:xfrm>
            <a:off x="4914950" y="2730475"/>
            <a:ext cx="2812500" cy="21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“It has literally saved my life and my marriage. I wanted to die and I felt completely out of control until I got my hormones in balance." 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—</a:t>
            </a: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Michelle R.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Leander, Texas”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76" name="Google Shape;17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0450" y="523949"/>
            <a:ext cx="5118174" cy="4095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75" y="250050"/>
            <a:ext cx="653950" cy="72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6"/>
          <p:cNvSpPr txBox="1"/>
          <p:nvPr/>
        </p:nvSpPr>
        <p:spPr>
          <a:xfrm>
            <a:off x="1285190" y="418083"/>
            <a:ext cx="3532200" cy="501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35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WHAT CAN YOU DO? </a:t>
            </a:r>
            <a:endParaRPr sz="235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27025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50"/>
              <a:buFont typeface="Open Sans"/>
              <a:buChar char="➔"/>
            </a:pPr>
            <a:r>
              <a:rPr lang="en" sz="1550">
                <a:latin typeface="Open Sans"/>
                <a:ea typeface="Open Sans"/>
                <a:cs typeface="Open Sans"/>
                <a:sym typeface="Open Sans"/>
              </a:rPr>
              <a:t>Educate yourself and your patients about the threat</a:t>
            </a:r>
            <a:endParaRPr sz="155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2702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550"/>
              <a:buFont typeface="Open Sans"/>
              <a:buChar char="➔"/>
            </a:pPr>
            <a:r>
              <a:rPr lang="en" sz="1550" b="1">
                <a:latin typeface="Open Sans"/>
                <a:ea typeface="Open Sans"/>
                <a:cs typeface="Open Sans"/>
                <a:sym typeface="Open Sans"/>
              </a:rPr>
              <a:t>After April 1, direct them to </a:t>
            </a:r>
            <a:r>
              <a:rPr lang="en" sz="1550" b="1" u="sng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compounding.com</a:t>
            </a:r>
            <a:r>
              <a:rPr lang="en" sz="1550" b="1">
                <a:latin typeface="Open Sans"/>
                <a:ea typeface="Open Sans"/>
                <a:cs typeface="Open Sans"/>
                <a:sym typeface="Open Sans"/>
              </a:rPr>
              <a:t> to share their compounded hormones story. </a:t>
            </a:r>
            <a:r>
              <a:rPr lang="en" sz="1550">
                <a:latin typeface="Open Sans"/>
                <a:ea typeface="Open Sans"/>
                <a:cs typeface="Open Sans"/>
                <a:sym typeface="Open Sans"/>
              </a:rPr>
              <a:t>(You can share your story, too!)</a:t>
            </a:r>
            <a:endParaRPr sz="155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27025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550"/>
              <a:buFont typeface="Open Sans"/>
              <a:buChar char="➔"/>
            </a:pPr>
            <a:r>
              <a:rPr lang="en" sz="1550">
                <a:latin typeface="Open Sans"/>
                <a:ea typeface="Open Sans"/>
                <a:cs typeface="Open Sans"/>
                <a:sym typeface="Open Sans"/>
              </a:rPr>
              <a:t>At compounding.com, they can also share their story with their member of Congress</a:t>
            </a:r>
            <a:endParaRPr sz="155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5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3" name="Google Shape;18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2356" y="695150"/>
            <a:ext cx="2922099" cy="36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75" y="250050"/>
            <a:ext cx="653950" cy="72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6"/>
          <p:cNvSpPr txBox="1"/>
          <p:nvPr/>
        </p:nvSpPr>
        <p:spPr>
          <a:xfrm>
            <a:off x="1285190" y="519683"/>
            <a:ext cx="3532200" cy="364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35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WHAT CAN YOU DO? </a:t>
            </a:r>
            <a:endParaRPr sz="235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27025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50"/>
              <a:buFont typeface="Open Sans"/>
              <a:buChar char="➔"/>
            </a:pPr>
            <a:r>
              <a:rPr lang="en-US" sz="1550" b="1">
                <a:latin typeface="Open Sans"/>
                <a:ea typeface="Open Sans"/>
                <a:cs typeface="Open Sans"/>
                <a:sym typeface="Open Sans"/>
              </a:rPr>
              <a:t>Support the campaign financially</a:t>
            </a:r>
            <a:r>
              <a:rPr lang="en-US" sz="1550">
                <a:latin typeface="Open Sans"/>
                <a:ea typeface="Open Sans"/>
                <a:cs typeface="Open Sans"/>
                <a:sym typeface="Open Sans"/>
              </a:rPr>
              <a:t>. Your gift can help APC reach its $1.5 million goal to fund media placements.</a:t>
            </a:r>
          </a:p>
          <a:p>
            <a:pPr marL="457200" lvl="0" indent="-327025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50"/>
              <a:buFont typeface="Open Sans"/>
              <a:buChar char="➔"/>
            </a:pPr>
            <a:r>
              <a:rPr lang="en-US" sz="1550">
                <a:latin typeface="Open Sans"/>
                <a:ea typeface="Open Sans"/>
                <a:cs typeface="Open Sans"/>
                <a:sym typeface="Open Sans"/>
              </a:rPr>
              <a:t>(We’ve already raised almost half the needed funds!)</a:t>
            </a:r>
          </a:p>
          <a:p>
            <a:pPr marL="457200" lvl="0" indent="-327025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50"/>
              <a:buFont typeface="Open Sans"/>
              <a:buChar char="➔"/>
            </a:pPr>
            <a:r>
              <a:rPr lang="en-US" sz="1550">
                <a:latin typeface="Open Sans"/>
                <a:ea typeface="Open Sans"/>
                <a:cs typeface="Open Sans"/>
                <a:sym typeface="Open Sans"/>
              </a:rPr>
              <a:t>Give at </a:t>
            </a:r>
            <a:r>
              <a:rPr lang="en-US" sz="1550">
                <a:latin typeface="Open Sans"/>
                <a:ea typeface="Open Sans"/>
                <a:cs typeface="Open Sans"/>
                <a:sym typeface="Open Sans"/>
                <a:hlinkClick r:id="rId4"/>
              </a:rPr>
              <a:t>www.a4pc.org/cbht</a:t>
            </a:r>
            <a:r>
              <a:rPr lang="en-US" sz="155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55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3" name="Google Shape;1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2356" y="695150"/>
            <a:ext cx="2922099" cy="3619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107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7"/>
          <p:cNvPicPr preferRelativeResize="0"/>
          <p:nvPr/>
        </p:nvPicPr>
        <p:blipFill rotWithShape="1">
          <a:blip r:embed="rId3">
            <a:alphaModFix/>
          </a:blip>
          <a:srcRect t="4436" b="13857"/>
          <a:stretch/>
        </p:blipFill>
        <p:spPr>
          <a:xfrm>
            <a:off x="0" y="0"/>
            <a:ext cx="9144001" cy="509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7"/>
          <p:cNvSpPr txBox="1">
            <a:spLocks noGrp="1"/>
          </p:cNvSpPr>
          <p:nvPr>
            <p:ph type="ctrTitle"/>
          </p:nvPr>
        </p:nvSpPr>
        <p:spPr>
          <a:xfrm>
            <a:off x="0" y="2873925"/>
            <a:ext cx="9205200" cy="1368900"/>
          </a:xfrm>
          <a:prstGeom prst="rect">
            <a:avLst/>
          </a:prstGeom>
          <a:solidFill>
            <a:srgbClr val="666666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Questions?</a:t>
            </a:r>
            <a:br>
              <a:rPr lang="en" sz="3200" b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3200" b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Contact APC at </a:t>
            </a:r>
            <a:r>
              <a:rPr lang="en" sz="3200" b="0">
                <a:solidFill>
                  <a:srgbClr val="FFC000"/>
                </a:solidFill>
                <a:latin typeface="Open Sans"/>
                <a:ea typeface="Open Sans"/>
                <a:cs typeface="Open Sans"/>
                <a:sym typeface="Open Sans"/>
              </a:rPr>
              <a:t>info@a4pc.org </a:t>
            </a:r>
            <a:endParaRPr sz="3200" b="0">
              <a:solidFill>
                <a:srgbClr val="FFC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0" name="Google Shape;19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350" y="233000"/>
            <a:ext cx="1002474" cy="111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75" y="250050"/>
            <a:ext cx="653950" cy="72594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>
            <a:off x="4914950" y="2730475"/>
            <a:ext cx="2812500" cy="21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“It has literally saved my life and my marriage. I wanted to die and I felt completely out of control until I got my hormones in balance." 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—</a:t>
            </a: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Michelle R.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Leander, Texas”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422425" y="1739350"/>
            <a:ext cx="8597400" cy="10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5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Compounded bioidentical hormones (cBHT) </a:t>
            </a:r>
            <a:r>
              <a:rPr lang="en" sz="195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are an essential medical therapy for </a:t>
            </a:r>
            <a:r>
              <a:rPr lang="en" sz="1950" u="sng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millions of women</a:t>
            </a:r>
            <a:r>
              <a:rPr lang="en" sz="195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 who suffer the debilitating effects of hormone imbalance, usually caused by perimenopause and menopause. 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75" y="250050"/>
            <a:ext cx="653950" cy="72594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4914950" y="2730475"/>
            <a:ext cx="2812500" cy="21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“It has literally saved my life and my marriage. I wanted to die and I felt completely out of control until I got my hormones in balance." 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—</a:t>
            </a: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Michelle R.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Leander, Texas”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422425" y="1739350"/>
            <a:ext cx="8597400" cy="10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5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The </a:t>
            </a:r>
            <a:r>
              <a:rPr lang="en" sz="195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FDA</a:t>
            </a:r>
            <a:r>
              <a:rPr lang="en" sz="195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 is considering new regulations that, if implemented, </a:t>
            </a:r>
            <a:r>
              <a:rPr lang="en" sz="195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will deny access</a:t>
            </a:r>
            <a:r>
              <a:rPr lang="en" sz="195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to a critically important, life-changing medical therapy to millions of people.</a:t>
            </a:r>
            <a:endParaRPr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75" y="250050"/>
            <a:ext cx="653950" cy="7259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4914950" y="2730475"/>
            <a:ext cx="2812500" cy="21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“It has literally saved my life and my marriage. I wanted to die and I felt completely out of control until I got my hormones in balance." 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—</a:t>
            </a: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Michelle R.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Leander, Texas”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3604808" y="348475"/>
            <a:ext cx="5056591" cy="4439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5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The skinny on the NASEM report</a:t>
            </a:r>
            <a:endParaRPr sz="235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400"/>
              <a:buFont typeface="Open Sans"/>
              <a:buChar char="➔"/>
            </a:pPr>
            <a:r>
              <a:rPr lang="en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Paid for by FDA – $1.3 million in taxpayer dollars</a:t>
            </a:r>
            <a:endParaRPr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400"/>
              <a:buFont typeface="Open Sans"/>
              <a:buChar char="➔"/>
            </a:pPr>
            <a:r>
              <a:rPr lang="en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Deeply flawed “study” that only considered a       small fraction of the data available </a:t>
            </a:r>
            <a:endParaRPr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400"/>
              <a:buFont typeface="Open Sans"/>
              <a:buChar char="➔"/>
            </a:pPr>
            <a:r>
              <a:rPr lang="en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Completely ignores the primary hormones prescribed by compounded hormone therapy</a:t>
            </a:r>
            <a:endParaRPr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400"/>
              <a:buFont typeface="Open Sans"/>
              <a:buChar char="➔"/>
            </a:pPr>
            <a:r>
              <a:rPr lang="en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Ignores decades of positive patient outcomes</a:t>
            </a:r>
            <a:endParaRPr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400"/>
              <a:buFont typeface="Open Sans"/>
              <a:buChar char="➔"/>
            </a:pPr>
            <a:r>
              <a:rPr lang="en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Committee included no pharmacists or physicians with actual experience in compounded hormones </a:t>
            </a:r>
            <a:endParaRPr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400"/>
              <a:buFont typeface="Open Sans"/>
              <a:buChar char="➔"/>
            </a:pPr>
            <a:r>
              <a:rPr lang="en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Recommendations would usurp physicians’ judgment about proper therapies for patients</a:t>
            </a:r>
            <a:endParaRPr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5125" y="1093300"/>
            <a:ext cx="2039775" cy="30687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75" y="250050"/>
            <a:ext cx="653950" cy="7259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4914950" y="2730475"/>
            <a:ext cx="2812500" cy="21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“It has literally saved my life and my marriage. I wanted to die and I felt completely out of control until I got my hormones in balance." 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—</a:t>
            </a: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Michelle R.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Leander, Texas”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3604809" y="348475"/>
            <a:ext cx="4993500" cy="4762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Yes, FDA stacked the deck</a:t>
            </a:r>
            <a:endParaRPr sz="235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400"/>
              <a:buFont typeface="Open Sans"/>
              <a:buChar char="➔"/>
            </a:pPr>
            <a:r>
              <a:rPr lang="en-US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NASEM’s work was not at all “independent” </a:t>
            </a: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400"/>
              <a:buFont typeface="Open Sans"/>
              <a:buChar char="➔"/>
            </a:pPr>
            <a:r>
              <a:rPr lang="en-US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Attorney for compounders submitted FOIA request for FDA/NASEM emails </a:t>
            </a: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400"/>
              <a:buFont typeface="Open Sans"/>
              <a:buChar char="➔"/>
            </a:pPr>
            <a:r>
              <a:rPr lang="en-US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Emails clearly reveal FDA inappropriately – and potentially illegally – influenced NASEM committee composition, research reviewed, and final recs</a:t>
            </a:r>
          </a:p>
          <a:p>
            <a:pPr marL="457200" indent="-317500">
              <a:lnSpc>
                <a:spcPct val="150000"/>
              </a:lnSpc>
              <a:buClr>
                <a:srgbClr val="1D1C1D"/>
              </a:buClr>
              <a:buSzPts val="1400"/>
              <a:buFont typeface="Open Sans"/>
              <a:buChar char="➔"/>
            </a:pPr>
            <a:r>
              <a:rPr lang="en-US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FDA told NASEM who should serve and how the study should go and which conclusions to make</a:t>
            </a:r>
            <a:endParaRPr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400"/>
              <a:buFont typeface="Open Sans"/>
              <a:buChar char="➔"/>
            </a:pPr>
            <a:r>
              <a:rPr lang="en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Recommendations would usurp physicians’ judgment about proper therapies for patients</a:t>
            </a: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1C1D"/>
              </a:buClr>
              <a:buSzPts val="1400"/>
              <a:buFont typeface="Open Sans"/>
              <a:buChar char="➔"/>
            </a:pPr>
            <a:r>
              <a:rPr lang="en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Read more: </a:t>
            </a:r>
            <a:r>
              <a:rPr lang="en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www.a4pc.org/smokinggun</a:t>
            </a:r>
            <a:r>
              <a:rPr lang="en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5125" y="1093300"/>
            <a:ext cx="2039775" cy="30687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8790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75" y="250050"/>
            <a:ext cx="653950" cy="72594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/>
        </p:nvSpPr>
        <p:spPr>
          <a:xfrm>
            <a:off x="4914950" y="2730475"/>
            <a:ext cx="2812500" cy="21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“It has literally saved my life and my marriage. I wanted to die and I felt completely out of control until I got my hormones in balance." 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—</a:t>
            </a: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Michelle R.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Leander, Texas”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1233125" y="1389325"/>
            <a:ext cx="3047100" cy="2585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5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It is estimated that as many as </a:t>
            </a:r>
            <a:r>
              <a:rPr lang="en" sz="195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8 million patients</a:t>
            </a:r>
            <a:r>
              <a:rPr lang="en" sz="195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 currently take some form of compounded hormones, and their </a:t>
            </a:r>
            <a:r>
              <a:rPr lang="en" sz="1950" u="sng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access will be taken away</a:t>
            </a:r>
            <a:r>
              <a:rPr lang="en" sz="1950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 from them.</a:t>
            </a:r>
            <a:endParaRPr sz="3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2800" y="976000"/>
            <a:ext cx="2647625" cy="341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75" y="250050"/>
            <a:ext cx="653950" cy="72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4914950" y="2730475"/>
            <a:ext cx="2812500" cy="21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“It has literally saved my life and my marriage. I wanted to die and I felt completely out of control until I got my hormones in balance." 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—</a:t>
            </a: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Michelle R.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Leander, Texas”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1155250" y="1395825"/>
            <a:ext cx="3376500" cy="2584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5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83% of compounding pharmacists</a:t>
            </a:r>
            <a:r>
              <a:rPr lang="en" sz="1850">
                <a:solidFill>
                  <a:srgbClr val="3C4043"/>
                </a:solidFill>
                <a:latin typeface="Open Sans"/>
                <a:ea typeface="Open Sans"/>
                <a:cs typeface="Open Sans"/>
                <a:sym typeface="Open Sans"/>
              </a:rPr>
              <a:t> recently surveyed said cBHT represents </a:t>
            </a:r>
            <a:r>
              <a:rPr lang="en" sz="1850" u="sng">
                <a:solidFill>
                  <a:srgbClr val="3C4043"/>
                </a:solidFill>
                <a:latin typeface="Open Sans"/>
                <a:ea typeface="Open Sans"/>
                <a:cs typeface="Open Sans"/>
                <a:sym typeface="Open Sans"/>
              </a:rPr>
              <a:t>at least 20%</a:t>
            </a:r>
            <a:r>
              <a:rPr lang="en" sz="1850">
                <a:solidFill>
                  <a:srgbClr val="3C4043"/>
                </a:solidFill>
                <a:latin typeface="Open Sans"/>
                <a:ea typeface="Open Sans"/>
                <a:cs typeface="Open Sans"/>
                <a:sym typeface="Open Sans"/>
              </a:rPr>
              <a:t> of their practice.</a:t>
            </a:r>
            <a:endParaRPr sz="1850">
              <a:solidFill>
                <a:srgbClr val="3C40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1500" y="880150"/>
            <a:ext cx="2517999" cy="3550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75" y="250050"/>
            <a:ext cx="653950" cy="72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4914950" y="2730475"/>
            <a:ext cx="2812500" cy="21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“It has literally saved my life and my marriage. I wanted to die and I felt completely out of control until I got my hormones in balance." 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chemeClr val="lt1"/>
                </a:solidFill>
                <a:latin typeface="Bree Serif"/>
                <a:ea typeface="Bree Serif"/>
                <a:cs typeface="Bree Serif"/>
                <a:sym typeface="Bree Serif"/>
              </a:rPr>
              <a:t>—</a:t>
            </a: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Michelle R.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Leander, Texas”</a:t>
            </a: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5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1162500" y="1369300"/>
            <a:ext cx="3316367" cy="3066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55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Physicians will have fewer treatment options</a:t>
            </a:r>
            <a:r>
              <a:rPr lang="en" sz="1550">
                <a:solidFill>
                  <a:srgbClr val="3C4043"/>
                </a:solidFill>
                <a:latin typeface="Open Sans"/>
                <a:ea typeface="Open Sans"/>
                <a:cs typeface="Open Sans"/>
                <a:sym typeface="Open Sans"/>
              </a:rPr>
              <a:t> for many, many patients for whom, in the judgment of the physician, FDA-approved manufactured drugs </a:t>
            </a:r>
            <a:r>
              <a:rPr lang="en" sz="1550" u="sng">
                <a:solidFill>
                  <a:srgbClr val="3C4043"/>
                </a:solidFill>
                <a:latin typeface="Open Sans"/>
                <a:ea typeface="Open Sans"/>
                <a:cs typeface="Open Sans"/>
                <a:sym typeface="Open Sans"/>
              </a:rPr>
              <a:t>are not suited.</a:t>
            </a:r>
            <a:endParaRPr sz="1550">
              <a:solidFill>
                <a:srgbClr val="3C40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5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2356" y="695150"/>
            <a:ext cx="2922099" cy="361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275" y="250050"/>
            <a:ext cx="653950" cy="72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/>
          <p:nvPr/>
        </p:nvSpPr>
        <p:spPr>
          <a:xfrm>
            <a:off x="1235550" y="0"/>
            <a:ext cx="6672900" cy="5721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ACTION PLAN </a:t>
            </a:r>
            <a:endParaRPr sz="24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Third-Party, Independent Analysis of NASEM Report</a:t>
            </a:r>
            <a:endParaRPr sz="105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400"/>
              <a:buFont typeface="Open Sans"/>
              <a:buChar char="➔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Funded by the Pharmacy Compounding Foundation, this </a:t>
            </a:r>
            <a:r>
              <a:rPr lang="en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third-party analysis of the many flaws and biases inherent in the FDA-commissioned NASEM Report will illustrate inappropriate FDA meddling in the process, as well as the incomplete and misleading recommendations of the report. </a:t>
            </a:r>
            <a:r>
              <a:rPr lang="en" i="1">
                <a:solidFill>
                  <a:srgbClr val="1D1C1D"/>
                </a:solidFill>
                <a:latin typeface="Open Sans"/>
                <a:ea typeface="Open Sans"/>
                <a:cs typeface="Open Sans"/>
                <a:sym typeface="Open Sans"/>
              </a:rPr>
              <a:t>Release date: Late March 2021</a:t>
            </a:r>
            <a:endParaRPr sz="1900" b="1" i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$1.5M Media Effort </a:t>
            </a:r>
            <a:endParaRPr sz="105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400"/>
              <a:buFont typeface="Open Sans"/>
              <a:buChar char="➔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to create awareness and action among consumers, prescribers and pharmacists.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750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➔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to urge Congress to investigate the issue, hold hearings and demand the FDA consider patient outcomes and the toll on patients across the United States if compounded hormones are restricted.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5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>
              <a:solidFill>
                <a:srgbClr val="1D1C1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1198</Words>
  <Application>Microsoft Macintosh PowerPoint</Application>
  <PresentationFormat>On-screen Show (16:9)</PresentationFormat>
  <Paragraphs>98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Raleway</vt:lpstr>
      <vt:lpstr>Lato</vt:lpstr>
      <vt:lpstr>Open Sans</vt:lpstr>
      <vt:lpstr>Bree Serif</vt:lpstr>
      <vt:lpstr>Arial</vt:lpstr>
      <vt:lpstr>Merriweather</vt:lpstr>
      <vt:lpstr>Swiss</vt:lpstr>
      <vt:lpstr> The Threat to Compounded Hormones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Reach 24,000,000 patients, professionals,  members of Congress &amp; staffers, via:</vt:lpstr>
      <vt:lpstr>Initiative Objectives: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Questions? Contact APC at info@a4pc.org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The Threat to Compounded Hormones</dc:title>
  <cp:lastModifiedBy>Scott Brunner</cp:lastModifiedBy>
  <cp:revision>13</cp:revision>
  <dcterms:modified xsi:type="dcterms:W3CDTF">2021-03-06T16:12:37Z</dcterms:modified>
</cp:coreProperties>
</file>